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24384000" cy="13716000"/>
  <p:notesSz cx="6858000" cy="9144000"/>
  <p:embeddedFontLst>
    <p:embeddedFont>
      <p:font typeface="Chango Regular"/>
      <p:regular r:id="rId35"/>
    </p:embeddedFont>
    <p:embeddedFont>
      <p:font typeface="Pretendard ExtraLight"/>
      <p:regular r:id="rId36"/>
    </p:embeddedFont>
    <p:embeddedFont>
      <p:font typeface="Pretendard Bold"/>
      <p:bold r:id="rId37"/>
    </p:embeddedFont>
    <p:embeddedFont>
      <p:font typeface="Pretendard Medium"/>
      <p:bold r:id="rId38"/>
    </p:embeddedFont>
    <p:embeddedFont>
      <p:font typeface="Pretendard Black"/>
      <p:bold r:id="rId39"/>
    </p:embeddedFont>
    <p:embeddedFont>
      <p:font typeface="Pretendard ExtraBold"/>
      <p:bold r:id="rId40"/>
    </p:embeddedFont>
    <p:embeddedFont>
      <p:font typeface="Pretendard Regular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1.fntdata" Type="http://schemas.openxmlformats.org/officeDocument/2006/relationships/font"/><Relationship Id="rId36" Target="fonts/font2.fntdata" Type="http://schemas.openxmlformats.org/officeDocument/2006/relationships/font"/><Relationship Id="rId37" Target="fonts/font3.fntdata" Type="http://schemas.openxmlformats.org/officeDocument/2006/relationships/font"/><Relationship Id="rId38" Target="fonts/font4.fntdata" Type="http://schemas.openxmlformats.org/officeDocument/2006/relationships/font"/><Relationship Id="rId39" Target="fonts/font5.fntdata" Type="http://schemas.openxmlformats.org/officeDocument/2006/relationships/font"/><Relationship Id="rId4" Target="theme/theme1.xml" Type="http://schemas.openxmlformats.org/officeDocument/2006/relationships/theme"/><Relationship Id="rId40" Target="fonts/font6.fntdata" Type="http://schemas.openxmlformats.org/officeDocument/2006/relationships/font"/><Relationship Id="rId41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7.png" Type="http://schemas.openxmlformats.org/officeDocument/2006/relationships/image"/><Relationship Id="rId4" Target="../media/image58.png" Type="http://schemas.openxmlformats.org/officeDocument/2006/relationships/image"/><Relationship Id="rId5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7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48300" y="3289300"/>
            <a:ext cx="13157200" cy="31242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5,6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1257300"/>
            <a:ext cx="6070600" cy="6985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3,4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1715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카드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54500" y="3721100"/>
            <a:ext cx="6692900" cy="9283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940800" y="3911600"/>
            <a:ext cx="6680200" cy="9283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3911600"/>
            <a:ext cx="6807200" cy="4406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1931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회의실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배정하기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0" y="2768600"/>
            <a:ext cx="14224000" cy="664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998700" y="7950200"/>
            <a:ext cx="613410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1931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회의실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배정하기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1412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043400" y="3975100"/>
            <a:ext cx="6527800" cy="802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67900" y="3975100"/>
            <a:ext cx="5740400" cy="9372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04800" y="3975100"/>
            <a:ext cx="8470900" cy="6591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787400"/>
            <a:ext cx="137414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1541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만드는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괄호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배치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99000" y="2641600"/>
            <a:ext cx="14986000" cy="10782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412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787400"/>
            <a:ext cx="137414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1541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만드는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괄호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배치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233900" y="3860800"/>
            <a:ext cx="6146800" cy="624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58300" y="3860800"/>
            <a:ext cx="6959600" cy="9309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1700" y="3860800"/>
            <a:ext cx="7264400" cy="2997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1929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소수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에라토스테네스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 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84600" y="2641600"/>
            <a:ext cx="16814800" cy="1022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1929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소수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에라토스테네스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 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954500" y="3975100"/>
            <a:ext cx="6705600" cy="822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445500" y="3975100"/>
            <a:ext cx="7658100" cy="886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4114800"/>
            <a:ext cx="62484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413500" y="825500"/>
            <a:ext cx="115570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11689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오일러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피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함수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구현하기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오일러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피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94500" y="2641600"/>
            <a:ext cx="10782300" cy="10731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오일러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피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13500" y="825500"/>
            <a:ext cx="115570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11689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오일러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피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함수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구현하기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32100" y="4114800"/>
            <a:ext cx="51943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954500" y="4076700"/>
            <a:ext cx="6705600" cy="7797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445500" y="4076700"/>
            <a:ext cx="7658100" cy="934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1934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공배수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유클리드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호제법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13200" y="2870200"/>
            <a:ext cx="16344900" cy="104013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1300" y="1219200"/>
            <a:ext cx="5600700" cy="10223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이진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탐색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그리디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에라토스테네스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오일러피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유클리드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호제법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확장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유클리드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호제법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81300" y="2006600"/>
            <a:ext cx="5753100" cy="8890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1920 -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원하는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정수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2343 -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블루레이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만들기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81300" y="3759200"/>
            <a:ext cx="5753100" cy="17145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11047 -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동전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개수의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최솟값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1715 - 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카드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정렬하기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1931 -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회의실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배정하기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1541 -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최솟값을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만드는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괄호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배치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1300" y="63246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1929 -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소수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1300" y="80518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11689 -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오일러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피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함수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구현하기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1300" y="97790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1934 -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최소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공배수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81300" y="114681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" sz="2709" b="false" i="false" u="none" strike="noStrike" spc="-135">
                <a:solidFill>
                  <a:srgbClr val="595959"/>
                </a:solidFill>
                <a:latin typeface="Pretendard Medium"/>
              </a:rPr>
              <a:t>  21568 - Ax+By=C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54100" y="1244600"/>
            <a:ext cx="1066800" cy="101981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3383" b="false" i="false" u="none" strike="noStrike" spc="-169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04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05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930400" y="3416300"/>
            <a:ext cx="20510500" cy="8382000"/>
          </a:xfrm>
          <a:prstGeom prst="rect">
            <a:avLst/>
          </a:prstGeom>
          <a:effectLst>
            <a:outerShdw dir="2700000" dist="0" blurRad="880176">
              <a:srgbClr val="6187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유클리드</a:t>
            </a:r>
            <a:r>
              <a:rPr lang="en-US" sz="6690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호제법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9300" y="4673600"/>
            <a:ext cx="181356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유클리드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양의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정수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a,b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(gcd)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구하는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89300" y="6858000"/>
            <a:ext cx="179197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호제법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서로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ja-JP" sz="4207" b="false" i="false" u="none" strike="noStrike">
                <a:solidFill>
                  <a:srgbClr val="000000"/>
                </a:solidFill>
                <a:ea typeface="Pretendard Regular"/>
              </a:rPr>
              <a:t>互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상대방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나누어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ja-JP" sz="4207" b="false" i="false" u="none" strike="noStrike">
                <a:solidFill>
                  <a:srgbClr val="000000"/>
                </a:solidFill>
                <a:ea typeface="Pretendard Regular"/>
              </a:rPr>
              <a:t>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결국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원하는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얻는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89300" y="8864600"/>
            <a:ext cx="181356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en" sz="4207" b="false" i="false" u="none" strike="noStrike">
                <a:solidFill>
                  <a:srgbClr val="2D3AEE"/>
                </a:solidFill>
                <a:latin typeface="Pretendard Regular"/>
              </a:rPr>
              <a:t>gcd(a,b) = gcd(b,r)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*r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나머지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양수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a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대해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, gcd(a,0) = a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   *a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공약수라는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뜻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454900" y="2895600"/>
            <a:ext cx="9626600" cy="87630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유클리드</a:t>
            </a:r>
            <a:r>
              <a:rPr lang="en-US" sz="6690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호제법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086100" y="1981200"/>
            <a:ext cx="6311900" cy="7505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912600" y="1981200"/>
            <a:ext cx="10350500" cy="42672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552700" y="10198100"/>
            <a:ext cx="15100300" cy="2997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1. a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나머지를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r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2. 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 r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넣음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3.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위의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과정을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b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가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0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이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될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때까지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반복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4. 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b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가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0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a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값이</a:t>
            </a:r>
            <a:r>
              <a:rPr lang="en-US" sz="4207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2D3AEE"/>
                </a:solidFill>
                <a:ea typeface="Pretendard Regular"/>
              </a:rPr>
              <a:t>최대공약수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972300" y="342900"/>
            <a:ext cx="10426700" cy="8699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048000" y="8686800"/>
            <a:ext cx="18440400" cy="448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소인수분해를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공통된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곱하면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소인수를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곱하면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위의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최소공배수의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관계에서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AB=LG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
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L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A,B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곱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/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최대공약수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이므로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최소공배수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lcm = (a*b) / gcd(a,b)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085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431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5080000" y="11518900"/>
            <a:ext cx="3441700" cy="4064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308" b="false" i="false" u="none" strike="noStrike" spc="-113">
                <a:solidFill>
                  <a:srgbClr val="000000"/>
                </a:solidFill>
                <a:ea typeface="Pretendard Medium"/>
              </a:rPr>
              <a:t>빠른</a:t>
            </a:r>
            <a:r>
              <a:rPr lang="en-US" sz="2308" b="false" i="false" u="none" strike="noStrike" spc="-113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8" b="false" i="false" u="none" strike="noStrike" spc="-113">
                <a:solidFill>
                  <a:srgbClr val="000000"/>
                </a:solidFill>
                <a:ea typeface="Pretendard Medium"/>
              </a:rPr>
              <a:t>입출력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09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6187FF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69500" y="11455400"/>
            <a:ext cx="3924300" cy="4699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최대공약수</a:t>
            </a:r>
            <a:r>
              <a:rPr lang="en-US" sz="2630" b="false" i="false" u="none" strike="noStrike" spc="-131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63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86000" y="11252200"/>
            <a:ext cx="3924300" cy="8636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29" b="false" i="false" u="none" strike="noStrike" spc="-131">
                <a:solidFill>
                  <a:srgbClr val="000000"/>
                </a:solidFill>
                <a:ea typeface="Pretendard Medium"/>
              </a:rPr>
              <a:t>최대공약수를</a:t>
            </a:r>
            <a:r>
              <a:rPr lang="en-US" sz="2629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29" b="false" i="false" u="none" strike="noStrike" spc="-131">
                <a:solidFill>
                  <a:srgbClr val="000000"/>
                </a:solidFill>
                <a:ea typeface="Pretendard Medium"/>
              </a:rPr>
              <a:t>이용해</a:t>
            </a:r>
            <a:r>
              <a:rPr lang="en-US" sz="2629" b="false" i="false" u="none" strike="noStrike" spc="-131">
                <a:solidFill>
                  <a:srgbClr val="000000"/>
                </a:solidFill>
                <a:latin typeface="Pretendard Medium"/>
              </a:rPr>
              <a:t> 
</a:t>
            </a:r>
            <a:r>
              <a:rPr lang="ko-KR" sz="2629" b="false" i="false" u="none" strike="noStrike" spc="-131">
                <a:solidFill>
                  <a:srgbClr val="000000"/>
                </a:solidFill>
                <a:ea typeface="Pretendard Medium"/>
              </a:rPr>
              <a:t>최소공배수</a:t>
            </a:r>
            <a:r>
              <a:rPr lang="en-US" sz="2629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29" b="false" i="false" u="none" strike="noStrike" spc="-131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528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6187FF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763000" y="2044700"/>
            <a:ext cx="6858000" cy="6985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458700" y="9118600"/>
            <a:ext cx="8890000" cy="3441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725400" y="9512300"/>
            <a:ext cx="9042400" cy="2654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사용하지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않는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입력은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키보드의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입력이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키를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누르는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즉시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프로그램에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전달된다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반면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입력은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키보드의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입력이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문자씩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전송한다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가득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차거나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혹은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개행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문자가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나타나면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내용을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프로그램에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전달한다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하드디스크는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속도가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느리다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그리고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외부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장치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키보드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모니터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등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입출력도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생각보다</a:t>
            </a:r>
          </a:p>
          <a:p>
            <a:pPr algn="l" lvl="0">
              <a:lnSpc>
                <a:spcPct val="116199"/>
              </a:lnSpc>
            </a:pP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오래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걸린다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그렇기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때문에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키보드의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입력이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있을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때마다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이동시키는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보다는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중간에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버퍼를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두어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한번에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묶어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보내는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것이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효율적이고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빠른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방법이다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28700" y="2946400"/>
            <a:ext cx="8636000" cy="695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47300" y="3429000"/>
            <a:ext cx="86360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85400" y="10388600"/>
            <a:ext cx="10845800" cy="2222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553700" y="10668000"/>
            <a:ext cx="11468100" cy="165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- 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원래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자바스크립트는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브라우저에서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버튼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클릭이나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상자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입력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이벤트를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데이터를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16199"/>
              </a:lnSpc>
            </a:pP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 (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키보드에서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줄씩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순차적으로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입력받는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방식이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아님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코딩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테스트는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순차적인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텍스트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입력을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받아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처리해야함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그래서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fs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사용해서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파일처럼</a:t>
            </a:r>
            <a:r>
              <a:rPr lang="en-US" sz="186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000000"/>
                </a:solidFill>
                <a:ea typeface="Pretendard Regular"/>
              </a:rPr>
              <a:t>읽어주는거</a:t>
            </a:r>
          </a:p>
          <a:p>
            <a:pPr algn="l" lvl="1" indent="-342900" marL="342900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Node.js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는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모든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입력을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'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거대한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하나의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긴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문자열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텍스트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덩어리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'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로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가져옴</a:t>
            </a:r>
          </a:p>
          <a:p>
            <a:pPr algn="l" lvl="0">
              <a:lnSpc>
                <a:spcPct val="116199"/>
              </a:lnSpc>
            </a:pP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-&gt;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쪼개서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각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줄을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배열의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원소로</a:t>
            </a:r>
            <a:r>
              <a:rPr lang="en-US" sz="186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860" b="false" i="false" u="none" strike="noStrike">
                <a:solidFill>
                  <a:srgbClr val="2D3AEE"/>
                </a:solidFill>
                <a:ea typeface="Pretendard Regular"/>
              </a:rPr>
              <a:t>만들어여함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3657600"/>
            <a:ext cx="8775700" cy="655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468100" y="4178300"/>
            <a:ext cx="8597900" cy="5346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84400" y="5219700"/>
            <a:ext cx="223901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가져온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입력을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문자열로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바꾸고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→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앞뒤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공백을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제거한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다음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줄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바꿈을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기준으로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쪼개서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3" b="false" i="false" u="none" strike="noStrike">
                <a:solidFill>
                  <a:srgbClr val="2D3AEE"/>
                </a:solidFill>
                <a:ea typeface="Pretendard Regular"/>
              </a:rPr>
              <a:t>배열로</a:t>
            </a:r>
            <a:r>
              <a:rPr lang="en-US" sz="1733" b="false" i="false" u="none" strike="noStrike">
                <a:solidFill>
                  <a:srgbClr val="2D3AEE"/>
                </a:solidFill>
                <a:latin typeface="Pretendard Regular"/>
              </a:rPr>
              <a:t>!!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24100" y="5803900"/>
            <a:ext cx="58928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이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배열의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첫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줄에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값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(T)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꺼내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숫자로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바꿔서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000000"/>
                </a:solidFill>
                <a:ea typeface="Pretendard Regular"/>
              </a:rPr>
              <a:t>사용합니다</a:t>
            </a:r>
            <a:r>
              <a:rPr lang="en-US" sz="173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861800" y="5956300"/>
            <a:ext cx="22390100" cy="304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나머지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줄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(i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번째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줄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)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을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공백을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기준으로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쪼개서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 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각각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숫자로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바꾼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뒤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A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와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B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에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한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번에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 </a:t>
            </a:r>
            <a:r>
              <a:rPr lang="ko-KR" sz="1730" b="false" i="false" u="none" strike="noStrike">
                <a:solidFill>
                  <a:srgbClr val="2D3AEE"/>
                </a:solidFill>
                <a:ea typeface="Pretendard Regular"/>
              </a:rPr>
              <a:t>넣어줌</a:t>
            </a:r>
            <a:r>
              <a:rPr lang="en-US" sz="1730" b="false" i="false" u="none" strike="noStrike">
                <a:solidFill>
                  <a:srgbClr val="2D3AEE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확장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유클리드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호제법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21568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 Ax + By = C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53200" y="2641600"/>
            <a:ext cx="11277600" cy="108458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21568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Ax + By = 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확장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유클리드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호제법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43100" y="3924300"/>
            <a:ext cx="5181600" cy="9499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13800" y="3924300"/>
            <a:ext cx="6769100" cy="859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548100" y="3924300"/>
            <a:ext cx="7518400" cy="8597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0" y="685800"/>
            <a:ext cx="26797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000000"/>
                </a:solidFill>
                <a:ea typeface="Pretendard Black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1800" y="3314700"/>
            <a:ext cx="16471900" cy="7480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https://libertegrace.tistory.com/entry/%EC%A0%95%EC%88%98%EB%A1%A0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https://developer-haru.tistory.com/30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https://velog.io/@hyojhand/%EC%9C%A0%ED%81%B4%EB%A6%AC%EB%93%9C-%ED%98%B8%EC%A0%9C%EB%B2%95-%EC%B5%9C%EB%8C%80%EA%B3%B5%EC%95%BD%EC%88%98GCD-%EC%B5%9C%EC%86%8C%EA%B3%B5%EB%B0%B0%EC%88%98LCM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1920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원하는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이진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76700" y="2997200"/>
            <a:ext cx="16230600" cy="995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1920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원하는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이진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57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269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9644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700" y="3733800"/>
            <a:ext cx="6362700" cy="5397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542000" y="3721100"/>
            <a:ext cx="5549900" cy="986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705600" y="3733800"/>
            <a:ext cx="5918200" cy="59436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827000" y="3721100"/>
            <a:ext cx="5524500" cy="647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438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2343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 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블루레이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04100" y="18288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이진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73800" y="2781300"/>
            <a:ext cx="11836400" cy="8801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13500" y="11684000"/>
            <a:ext cx="11557000" cy="203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2343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 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블루레이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만들기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이진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9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643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33500" y="3898900"/>
            <a:ext cx="5981700" cy="929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13300" y="3898900"/>
            <a:ext cx="6007100" cy="929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26600" y="3898900"/>
            <a:ext cx="5321300" cy="929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91200" y="800100"/>
            <a:ext cx="128143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11047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동전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개수의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40500" y="2641600"/>
            <a:ext cx="11303000" cy="1080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91200" y="800100"/>
            <a:ext cx="128143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11047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동전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개수의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535400" y="3911600"/>
            <a:ext cx="7531100" cy="9601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3937000"/>
            <a:ext cx="7124700" cy="5549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64600" y="3911600"/>
            <a:ext cx="6553200" cy="9220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1715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-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카드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그리디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308600" y="2641600"/>
            <a:ext cx="13754100" cy="10541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